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AE820D8-E228-4732-B5B9-FEF154656F6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48551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AE820D8-E228-4732-B5B9-FEF154656F6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180202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AE820D8-E228-4732-B5B9-FEF154656F6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358529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AE820D8-E228-4732-B5B9-FEF154656F6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220256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AE820D8-E228-4732-B5B9-FEF154656F6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3951964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AE820D8-E228-4732-B5B9-FEF154656F6D}"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1460969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AE820D8-E228-4732-B5B9-FEF154656F6D}" type="datetimeFigureOut">
              <a:rPr lang="en-US" smtClean="0"/>
              <a:t>5/6/2022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4073959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AE820D8-E228-4732-B5B9-FEF154656F6D}" type="datetimeFigureOut">
              <a:rPr lang="en-US" smtClean="0"/>
              <a:t>5/6/2022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46146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AE820D8-E228-4732-B5B9-FEF154656F6D}" type="datetimeFigureOut">
              <a:rPr lang="en-US" smtClean="0"/>
              <a:t>5/6/2022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211734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E820D8-E228-4732-B5B9-FEF154656F6D}"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426160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E820D8-E228-4732-B5B9-FEF154656F6D}"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B14DA2-8889-4B85-9311-00F9CF3C7278}" type="slidenum">
              <a:rPr lang="en-US" smtClean="0"/>
              <a:t>‹#›</a:t>
            </a:fld>
            <a:endParaRPr lang="en-US"/>
          </a:p>
        </p:txBody>
      </p:sp>
    </p:spTree>
    <p:extLst>
      <p:ext uri="{BB962C8B-B14F-4D97-AF65-F5344CB8AC3E}">
        <p14:creationId xmlns:p14="http://schemas.microsoft.com/office/powerpoint/2010/main" val="129148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820D8-E228-4732-B5B9-FEF154656F6D}" type="datetimeFigureOut">
              <a:rPr lang="en-US" smtClean="0"/>
              <a:t>5/6/2022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14DA2-8889-4B85-9311-00F9CF3C7278}" type="slidenum">
              <a:rPr lang="en-US" smtClean="0"/>
              <a:t>‹#›</a:t>
            </a:fld>
            <a:endParaRPr lang="en-US"/>
          </a:p>
        </p:txBody>
      </p:sp>
    </p:spTree>
    <p:extLst>
      <p:ext uri="{BB962C8B-B14F-4D97-AF65-F5344CB8AC3E}">
        <p14:creationId xmlns:p14="http://schemas.microsoft.com/office/powerpoint/2010/main" val="2635608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2160239"/>
          </a:xfrm>
        </p:spPr>
        <p:txBody>
          <a:bodyPr>
            <a:normAutofit/>
          </a:bodyPr>
          <a:lstStyle/>
          <a:p>
            <a:pPr rtl="1"/>
            <a:r>
              <a:rPr lang="ar-IQ" sz="4800" dirty="0" smtClean="0">
                <a:solidFill>
                  <a:srgbClr val="0070C0"/>
                </a:solidFill>
              </a:rPr>
              <a:t>الدرس العملي </a:t>
            </a:r>
            <a:r>
              <a:rPr lang="ar-IQ" sz="4800" dirty="0" smtClean="0">
                <a:solidFill>
                  <a:srgbClr val="0070C0"/>
                </a:solidFill>
              </a:rPr>
              <a:t>الثاني</a:t>
            </a:r>
            <a:br>
              <a:rPr lang="ar-IQ" sz="4800" dirty="0" smtClean="0">
                <a:solidFill>
                  <a:srgbClr val="0070C0"/>
                </a:solidFill>
              </a:rPr>
            </a:br>
            <a:r>
              <a:rPr lang="ar-IQ" sz="4800" dirty="0" smtClean="0">
                <a:solidFill>
                  <a:srgbClr val="0070C0"/>
                </a:solidFill>
              </a:rPr>
              <a:t>د. </a:t>
            </a:r>
            <a:r>
              <a:rPr lang="ar-IQ" sz="4800" dirty="0" err="1" smtClean="0">
                <a:solidFill>
                  <a:srgbClr val="0070C0"/>
                </a:solidFill>
              </a:rPr>
              <a:t>عبدالكاظم</a:t>
            </a:r>
            <a:r>
              <a:rPr lang="ar-IQ" sz="4800" dirty="0" smtClean="0">
                <a:solidFill>
                  <a:srgbClr val="0070C0"/>
                </a:solidFill>
              </a:rPr>
              <a:t> ناصر صالح</a:t>
            </a:r>
            <a:r>
              <a:rPr lang="ar-IQ" sz="4000" dirty="0" smtClean="0"/>
              <a:t> </a:t>
            </a:r>
            <a:endParaRPr lang="en-US" sz="4000" dirty="0"/>
          </a:p>
        </p:txBody>
      </p:sp>
      <p:sp>
        <p:nvSpPr>
          <p:cNvPr id="3" name="عنوان فرعي 2"/>
          <p:cNvSpPr>
            <a:spLocks noGrp="1"/>
          </p:cNvSpPr>
          <p:nvPr>
            <p:ph type="subTitle" idx="1"/>
          </p:nvPr>
        </p:nvSpPr>
        <p:spPr>
          <a:xfrm>
            <a:off x="1371600" y="2636912"/>
            <a:ext cx="6400800" cy="3001888"/>
          </a:xfrm>
        </p:spPr>
        <p:txBody>
          <a:bodyPr>
            <a:normAutofit/>
          </a:bodyPr>
          <a:lstStyle/>
          <a:p>
            <a:pPr rtl="1"/>
            <a:r>
              <a:rPr lang="ar-IQ" sz="6000" dirty="0" smtClean="0">
                <a:solidFill>
                  <a:srgbClr val="FF0000"/>
                </a:solidFill>
              </a:rPr>
              <a:t>عنوان المحاضرة</a:t>
            </a:r>
            <a:endParaRPr lang="ar-IQ" sz="6000" dirty="0" smtClean="0">
              <a:solidFill>
                <a:srgbClr val="FF0000"/>
              </a:solidFill>
            </a:endParaRPr>
          </a:p>
          <a:p>
            <a:pPr rtl="1"/>
            <a:r>
              <a:rPr lang="ar-IQ" sz="6000" dirty="0" smtClean="0">
                <a:solidFill>
                  <a:srgbClr val="FF0000"/>
                </a:solidFill>
              </a:rPr>
              <a:t>منشآت المشتل </a:t>
            </a:r>
            <a:endParaRPr lang="en-US" sz="6000" dirty="0">
              <a:solidFill>
                <a:srgbClr val="FF0000"/>
              </a:solidFill>
            </a:endParaRPr>
          </a:p>
        </p:txBody>
      </p:sp>
      <p:pic>
        <p:nvPicPr>
          <p:cNvPr id="1026" name="Picture 2" descr="C:\Users\alMasa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692696"/>
            <a:ext cx="1224136" cy="136311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Masar\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865915"/>
            <a:ext cx="1152128" cy="1189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92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6178698"/>
          </a:xfrm>
        </p:spPr>
        <p:txBody>
          <a:bodyPr>
            <a:normAutofit/>
          </a:bodyPr>
          <a:lstStyle/>
          <a:p>
            <a:pPr algn="r" rtl="1"/>
            <a:r>
              <a:rPr lang="ar-IQ" sz="4000" dirty="0">
                <a:solidFill>
                  <a:srgbClr val="FF0000"/>
                </a:solidFill>
              </a:rPr>
              <a:t>منشآت المشتل</a:t>
            </a:r>
            <a:r>
              <a:rPr lang="en-US" sz="3600" dirty="0"/>
              <a:t/>
            </a:r>
            <a:br>
              <a:rPr lang="en-US" sz="3600" dirty="0"/>
            </a:br>
            <a:r>
              <a:rPr lang="ar-IQ" sz="3600" dirty="0">
                <a:solidFill>
                  <a:srgbClr val="0070C0"/>
                </a:solidFill>
              </a:rPr>
              <a:t>1 – </a:t>
            </a:r>
            <a:r>
              <a:rPr lang="ar-IQ" sz="3600" dirty="0">
                <a:solidFill>
                  <a:schemeClr val="tx2"/>
                </a:solidFill>
              </a:rPr>
              <a:t>الأبنية وتشمل :</a:t>
            </a:r>
            <a:r>
              <a:rPr lang="en-US" sz="3600" dirty="0">
                <a:solidFill>
                  <a:schemeClr val="tx2"/>
                </a:solidFill>
              </a:rPr>
              <a:t/>
            </a:r>
            <a:br>
              <a:rPr lang="en-US" sz="3600" dirty="0">
                <a:solidFill>
                  <a:schemeClr val="tx2"/>
                </a:solidFill>
              </a:rPr>
            </a:br>
            <a:r>
              <a:rPr lang="ar-IQ" sz="3600" dirty="0"/>
              <a:t>ا – غرف </a:t>
            </a:r>
            <a:r>
              <a:rPr lang="ar-IQ" sz="3600" dirty="0" err="1"/>
              <a:t>الأدارة</a:t>
            </a:r>
            <a:r>
              <a:rPr lang="ar-IQ" sz="3600" dirty="0"/>
              <a:t> </a:t>
            </a:r>
            <a:r>
              <a:rPr lang="ar-IQ" sz="3600" dirty="0" smtClean="0"/>
              <a:t>.</a:t>
            </a:r>
            <a:r>
              <a:rPr lang="en-US" sz="3600" dirty="0"/>
              <a:t/>
            </a:r>
            <a:br>
              <a:rPr lang="en-US" sz="3600" dirty="0"/>
            </a:br>
            <a:r>
              <a:rPr lang="ar-IQ" sz="3600" dirty="0"/>
              <a:t>ب – غرف العاملين في المشتل </a:t>
            </a:r>
            <a:r>
              <a:rPr lang="ar-IQ" sz="3600" dirty="0" smtClean="0"/>
              <a:t>.</a:t>
            </a:r>
            <a:r>
              <a:rPr lang="en-US" sz="3600" dirty="0"/>
              <a:t/>
            </a:r>
            <a:br>
              <a:rPr lang="en-US" sz="3600" dirty="0"/>
            </a:br>
            <a:r>
              <a:rPr lang="ar-IQ" sz="3600" dirty="0"/>
              <a:t>ت-  قاعات التعبئة و البيع و </a:t>
            </a:r>
            <a:r>
              <a:rPr lang="ar-IQ" sz="3600" dirty="0" smtClean="0"/>
              <a:t>التصدير. </a:t>
            </a:r>
            <a:r>
              <a:rPr lang="en-US" sz="3600" dirty="0"/>
              <a:t/>
            </a:r>
            <a:br>
              <a:rPr lang="en-US" sz="3600" dirty="0"/>
            </a:br>
            <a:r>
              <a:rPr lang="ar-IQ" sz="3600" dirty="0"/>
              <a:t>ث-  غرف لوضع </a:t>
            </a:r>
            <a:r>
              <a:rPr lang="ar-IQ" sz="3600" dirty="0" err="1"/>
              <a:t>لاجهزة</a:t>
            </a:r>
            <a:r>
              <a:rPr lang="ar-IQ" sz="3600" dirty="0"/>
              <a:t> الصغيرة </a:t>
            </a:r>
            <a:r>
              <a:rPr lang="ar-IQ" sz="3600" dirty="0" smtClean="0"/>
              <a:t>والأسمدة </a:t>
            </a:r>
            <a:r>
              <a:rPr lang="ar-IQ" sz="3600" dirty="0"/>
              <a:t>ومواد </a:t>
            </a:r>
            <a:r>
              <a:rPr lang="ar-IQ" sz="3600" dirty="0" smtClean="0"/>
              <a:t>المكافحة </a:t>
            </a:r>
            <a:r>
              <a:rPr lang="ar-IQ" sz="3600" dirty="0"/>
              <a:t>(مخزن)</a:t>
            </a:r>
            <a:r>
              <a:rPr lang="en-US" sz="3600" dirty="0"/>
              <a:t/>
            </a:r>
            <a:br>
              <a:rPr lang="en-US" sz="3600" dirty="0"/>
            </a:br>
            <a:r>
              <a:rPr lang="ar-IQ" sz="3600" dirty="0"/>
              <a:t>ج- منشئات </a:t>
            </a:r>
            <a:r>
              <a:rPr lang="ar-IQ" sz="3600" dirty="0" err="1" smtClean="0"/>
              <a:t>لايواء</a:t>
            </a:r>
            <a:r>
              <a:rPr lang="ar-IQ" sz="3600" dirty="0" smtClean="0"/>
              <a:t> </a:t>
            </a:r>
            <a:r>
              <a:rPr lang="ar-IQ" sz="3600" dirty="0"/>
              <a:t>السيارات والساحبات (الكراجات</a:t>
            </a:r>
            <a:r>
              <a:rPr lang="ar-IQ" sz="3600" dirty="0" smtClean="0"/>
              <a:t>).</a:t>
            </a:r>
            <a:r>
              <a:rPr lang="en-US" sz="3600" dirty="0"/>
              <a:t/>
            </a:r>
            <a:br>
              <a:rPr lang="en-US" sz="3600" dirty="0"/>
            </a:br>
            <a:r>
              <a:rPr lang="ar-IQ" sz="3600" dirty="0"/>
              <a:t>ح- غرف </a:t>
            </a:r>
            <a:r>
              <a:rPr lang="ar-IQ" sz="3600" dirty="0" smtClean="0"/>
              <a:t>التبريد .</a:t>
            </a:r>
            <a:r>
              <a:rPr lang="en-US" sz="2000" dirty="0"/>
              <a:t/>
            </a:r>
            <a:br>
              <a:rPr lang="en-US" sz="2000" dirty="0"/>
            </a:br>
            <a:endParaRPr lang="en-US" sz="2000" dirty="0"/>
          </a:p>
        </p:txBody>
      </p:sp>
    </p:spTree>
    <p:extLst>
      <p:ext uri="{BB962C8B-B14F-4D97-AF65-F5344CB8AC3E}">
        <p14:creationId xmlns:p14="http://schemas.microsoft.com/office/powerpoint/2010/main" val="204380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640960" cy="6624736"/>
          </a:xfrm>
        </p:spPr>
        <p:txBody>
          <a:bodyPr>
            <a:normAutofit fontScale="90000"/>
          </a:bodyPr>
          <a:lstStyle/>
          <a:p>
            <a:pPr algn="r" rtl="1"/>
            <a:r>
              <a:rPr lang="ar-IQ" sz="4000" dirty="0">
                <a:solidFill>
                  <a:srgbClr val="0070C0"/>
                </a:solidFill>
              </a:rPr>
              <a:t>2- البيوت الزجاجية </a:t>
            </a:r>
            <a:r>
              <a:rPr lang="en-US" sz="3100" dirty="0"/>
              <a:t/>
            </a:r>
            <a:br>
              <a:rPr lang="en-US" sz="3100" dirty="0"/>
            </a:br>
            <a:r>
              <a:rPr lang="ar-IQ" sz="3100" dirty="0"/>
              <a:t>تستعمل البيوت الزجاجية </a:t>
            </a:r>
            <a:r>
              <a:rPr lang="ar-IQ" sz="3100" dirty="0" err="1"/>
              <a:t>لاغراض</a:t>
            </a:r>
            <a:r>
              <a:rPr lang="ar-IQ" sz="3100" dirty="0"/>
              <a:t> عديدة منها:</a:t>
            </a:r>
            <a:r>
              <a:rPr lang="en-US" sz="3100" dirty="0"/>
              <a:t/>
            </a:r>
            <a:br>
              <a:rPr lang="en-US" sz="3100" dirty="0"/>
            </a:br>
            <a:r>
              <a:rPr lang="ar-IQ" sz="3100" dirty="0" smtClean="0"/>
              <a:t>ا -  </a:t>
            </a:r>
            <a:r>
              <a:rPr lang="ar-IQ" sz="3100" dirty="0"/>
              <a:t>زراعة البذور في مواعيد تختلف عن مواعيد زراعتها الطبيعية وذلك بتهيئة عوامل </a:t>
            </a:r>
            <a:r>
              <a:rPr lang="ar-IQ" sz="3100" dirty="0" err="1"/>
              <a:t>لانبات</a:t>
            </a:r>
            <a:r>
              <a:rPr lang="ar-IQ" sz="3100" dirty="0"/>
              <a:t> الضرورية لها </a:t>
            </a:r>
            <a:r>
              <a:rPr lang="en-US" sz="3100" dirty="0"/>
              <a:t/>
            </a:r>
            <a:br>
              <a:rPr lang="en-US" sz="3100" dirty="0"/>
            </a:br>
            <a:r>
              <a:rPr lang="ar-IQ" sz="3100" dirty="0" smtClean="0"/>
              <a:t>ب -  </a:t>
            </a:r>
            <a:r>
              <a:rPr lang="ar-IQ" sz="3100" dirty="0"/>
              <a:t>زراعه البذور أو العقل التي تحتاج </a:t>
            </a:r>
            <a:r>
              <a:rPr lang="ar-IQ" sz="3100" dirty="0" smtClean="0"/>
              <a:t>في ان</a:t>
            </a:r>
            <a:r>
              <a:rPr lang="ar-IQ" sz="3100" dirty="0"/>
              <a:t>ب</a:t>
            </a:r>
            <a:r>
              <a:rPr lang="ar-IQ" sz="3100" dirty="0" smtClean="0"/>
              <a:t>اتها او تكوين </a:t>
            </a:r>
            <a:r>
              <a:rPr lang="ar-IQ" sz="3100" dirty="0"/>
              <a:t>الجذور عليها الى ظروف مناخيه كالحرارة . </a:t>
            </a:r>
            <a:r>
              <a:rPr lang="en-US" sz="3100" dirty="0"/>
              <a:t/>
            </a:r>
            <a:br>
              <a:rPr lang="en-US" sz="3100" dirty="0"/>
            </a:br>
            <a:r>
              <a:rPr lang="ar-IQ" sz="3100" dirty="0" smtClean="0"/>
              <a:t>ت -  </a:t>
            </a:r>
            <a:r>
              <a:rPr lang="ar-IQ" sz="3100" dirty="0"/>
              <a:t>زراعة </a:t>
            </a:r>
            <a:r>
              <a:rPr lang="ar-IQ" sz="3100" dirty="0" smtClean="0"/>
              <a:t> </a:t>
            </a:r>
            <a:r>
              <a:rPr lang="ar-IQ" sz="3100" dirty="0" err="1" smtClean="0"/>
              <a:t>البادرات</a:t>
            </a:r>
            <a:r>
              <a:rPr lang="ar-IQ" sz="3100" dirty="0" smtClean="0"/>
              <a:t> </a:t>
            </a:r>
            <a:r>
              <a:rPr lang="ar-IQ" sz="3100" dirty="0"/>
              <a:t>حتى تنمو نموا" جيدا" في مراحلها الأولى ثم تنقل الى اماكن زراعتها .</a:t>
            </a:r>
            <a:r>
              <a:rPr lang="en-US" sz="3100" dirty="0"/>
              <a:t/>
            </a:r>
            <a:br>
              <a:rPr lang="en-US" sz="3100" dirty="0"/>
            </a:br>
            <a:r>
              <a:rPr lang="ar-IQ" sz="3100" dirty="0"/>
              <a:t>ث </a:t>
            </a:r>
            <a:r>
              <a:rPr lang="ar-IQ" sz="3100" dirty="0" smtClean="0"/>
              <a:t> -  </a:t>
            </a:r>
            <a:r>
              <a:rPr lang="ar-IQ" sz="3100" dirty="0"/>
              <a:t>استخدامها في الأبحاث التي لها علاقة بدرجات الحرارة والفترة الضوئية . </a:t>
            </a:r>
            <a:r>
              <a:rPr lang="en-US" sz="3100" dirty="0"/>
              <a:t/>
            </a:r>
            <a:br>
              <a:rPr lang="en-US" sz="3100" dirty="0"/>
            </a:br>
            <a:r>
              <a:rPr lang="ar-IQ" sz="3100" dirty="0"/>
              <a:t>ج -  تربية النباتات </a:t>
            </a:r>
            <a:r>
              <a:rPr lang="ar-IQ" sz="3100" dirty="0" err="1"/>
              <a:t>الأستوائية</a:t>
            </a:r>
            <a:r>
              <a:rPr lang="ar-IQ" sz="3100" dirty="0"/>
              <a:t> </a:t>
            </a:r>
            <a:r>
              <a:rPr lang="ar-IQ" sz="3100" dirty="0" smtClean="0"/>
              <a:t>والتي </a:t>
            </a:r>
            <a:r>
              <a:rPr lang="ar-IQ" sz="3100" dirty="0"/>
              <a:t>لا تلائمها الظروف المناخية في العراء كانخفاض درجات </a:t>
            </a:r>
            <a:r>
              <a:rPr lang="ar-IQ" sz="3100" dirty="0" smtClean="0"/>
              <a:t>الحرارة  </a:t>
            </a:r>
            <a:r>
              <a:rPr lang="ar-IQ" sz="3100" dirty="0" err="1"/>
              <a:t>شتاءا</a:t>
            </a:r>
            <a:r>
              <a:rPr lang="ar-IQ" sz="3100" dirty="0"/>
              <a:t>" .</a:t>
            </a:r>
            <a:r>
              <a:rPr lang="en-US" sz="3100" dirty="0"/>
              <a:t/>
            </a:r>
            <a:br>
              <a:rPr lang="en-US" sz="3100" dirty="0"/>
            </a:br>
            <a:r>
              <a:rPr lang="ar-IQ" sz="3100" dirty="0"/>
              <a:t>ح </a:t>
            </a:r>
            <a:r>
              <a:rPr lang="ar-IQ" sz="3100" dirty="0" smtClean="0"/>
              <a:t> -  </a:t>
            </a:r>
            <a:r>
              <a:rPr lang="ar-IQ" sz="3100" dirty="0"/>
              <a:t>زراعة الدايات المبكرة لبعض محاصيل الخضر الصيفية </a:t>
            </a:r>
            <a:r>
              <a:rPr lang="ar-IQ" sz="3100" dirty="0" err="1"/>
              <a:t>كالطماطا</a:t>
            </a:r>
            <a:r>
              <a:rPr lang="ar-IQ" sz="3100" dirty="0"/>
              <a:t> والباذنجان والفلفل .</a:t>
            </a:r>
            <a:r>
              <a:rPr lang="en-US" dirty="0"/>
              <a:t/>
            </a:r>
            <a:br>
              <a:rPr lang="en-US" dirty="0"/>
            </a:br>
            <a:endParaRPr lang="en-US" dirty="0"/>
          </a:p>
        </p:txBody>
      </p:sp>
    </p:spTree>
    <p:extLst>
      <p:ext uri="{BB962C8B-B14F-4D97-AF65-F5344CB8AC3E}">
        <p14:creationId xmlns:p14="http://schemas.microsoft.com/office/powerpoint/2010/main" val="109573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624736"/>
          </a:xfrm>
        </p:spPr>
        <p:txBody>
          <a:bodyPr>
            <a:noAutofit/>
          </a:bodyPr>
          <a:lstStyle/>
          <a:p>
            <a:pPr algn="r" rtl="1"/>
            <a:r>
              <a:rPr lang="ar-IQ" sz="3200" dirty="0">
                <a:solidFill>
                  <a:srgbClr val="FF0000"/>
                </a:solidFill>
              </a:rPr>
              <a:t>توجد أنواع مختلفة من البيوت الزجاجية وأهمها : </a:t>
            </a:r>
            <a:r>
              <a:rPr lang="en-US" sz="3200" dirty="0">
                <a:solidFill>
                  <a:srgbClr val="FF0000"/>
                </a:solidFill>
              </a:rPr>
              <a:t/>
            </a:r>
            <a:br>
              <a:rPr lang="en-US" sz="3200" dirty="0">
                <a:solidFill>
                  <a:srgbClr val="FF0000"/>
                </a:solidFill>
              </a:rPr>
            </a:br>
            <a:r>
              <a:rPr lang="ar-IQ" sz="2800" dirty="0"/>
              <a:t>1 – البيوت الزجاجية الملحقة بالمباني </a:t>
            </a:r>
            <a:r>
              <a:rPr lang="en-US" sz="2800" dirty="0"/>
              <a:t/>
            </a:r>
            <a:br>
              <a:rPr lang="en-US" sz="2800" dirty="0"/>
            </a:br>
            <a:r>
              <a:rPr lang="ar-IQ" sz="2800" dirty="0"/>
              <a:t>ينبني هذا النوع من بيوت </a:t>
            </a:r>
            <a:r>
              <a:rPr lang="ar-IQ" sz="2800" dirty="0" err="1"/>
              <a:t>الزجاجيه</a:t>
            </a:r>
            <a:r>
              <a:rPr lang="ar-IQ" sz="2800" dirty="0"/>
              <a:t> بجانب المباني وينحدر سقفه باتجاه واحد الى الجهة الجنوبية حتى يسمح بدخول ضوء الشمس الى داخل البيت خاصة في فصل الشتاء وبداية فصل الربيع </a:t>
            </a:r>
            <a:r>
              <a:rPr lang="ar-IQ" sz="2800" dirty="0" smtClean="0"/>
              <a:t>.</a:t>
            </a:r>
            <a:r>
              <a:rPr lang="en-US" sz="2800" dirty="0"/>
              <a:t/>
            </a:r>
            <a:br>
              <a:rPr lang="en-US" sz="2800" dirty="0"/>
            </a:br>
            <a:r>
              <a:rPr lang="ar-IQ" sz="2800" dirty="0"/>
              <a:t>2. البيوت </a:t>
            </a:r>
            <a:r>
              <a:rPr lang="ar-IQ" sz="2800" dirty="0" err="1"/>
              <a:t>الزجاجيه</a:t>
            </a:r>
            <a:r>
              <a:rPr lang="ar-IQ" sz="2800" dirty="0"/>
              <a:t> </a:t>
            </a:r>
            <a:r>
              <a:rPr lang="ar-IQ" sz="2800" dirty="0" err="1"/>
              <a:t>القنطرية</a:t>
            </a:r>
            <a:r>
              <a:rPr lang="ar-IQ" sz="2800" dirty="0"/>
              <a:t> (ذات الجمالون غير المتعادل )</a:t>
            </a:r>
            <a:r>
              <a:rPr lang="en-US" sz="2800" dirty="0"/>
              <a:t/>
            </a:r>
            <a:br>
              <a:rPr lang="en-US" sz="2800" dirty="0"/>
            </a:br>
            <a:r>
              <a:rPr lang="ar-IQ" sz="2800" dirty="0"/>
              <a:t>ينحدر ثلاثة ارباع السقف في هذ النوع من البيوت الزجاجية باتجاه واحد هو الجهة الجنوبية ونحدر الربع </a:t>
            </a:r>
            <a:r>
              <a:rPr lang="ar-IQ" sz="2800" dirty="0" smtClean="0"/>
              <a:t>.</a:t>
            </a:r>
            <a:r>
              <a:rPr lang="en-US" sz="2800" dirty="0"/>
              <a:t/>
            </a:r>
            <a:br>
              <a:rPr lang="en-US" sz="2800" dirty="0"/>
            </a:br>
            <a:r>
              <a:rPr lang="ar-IQ" sz="2800" dirty="0" smtClean="0"/>
              <a:t>الاخر </a:t>
            </a:r>
            <a:r>
              <a:rPr lang="ar-IQ" sz="2800" dirty="0"/>
              <a:t>الى الجهة الشمالية فائدة لانحدار الطويل نحو </a:t>
            </a:r>
            <a:r>
              <a:rPr lang="ar-IQ" sz="2800" dirty="0" smtClean="0"/>
              <a:t>الجهة الجنوبية </a:t>
            </a:r>
            <a:r>
              <a:rPr lang="ar-IQ" sz="2800" dirty="0" err="1"/>
              <a:t>هوللاستفادة</a:t>
            </a:r>
            <a:r>
              <a:rPr lang="ar-IQ" sz="2800" dirty="0"/>
              <a:t> من ضوء الشمس بينما يستفاد من لانحدار الشمالي في تهويه الزجاجي </a:t>
            </a:r>
            <a:r>
              <a:rPr lang="ar-IQ" sz="2800" dirty="0" smtClean="0"/>
              <a:t>.</a:t>
            </a:r>
            <a:r>
              <a:rPr lang="en-US" sz="2800" dirty="0"/>
              <a:t/>
            </a:r>
            <a:br>
              <a:rPr lang="en-US" sz="2800" dirty="0"/>
            </a:br>
            <a:r>
              <a:rPr lang="ar-IQ" sz="2800" dirty="0"/>
              <a:t>3- البيوت </a:t>
            </a:r>
            <a:r>
              <a:rPr lang="ar-IQ" sz="2800" dirty="0" err="1"/>
              <a:t>الزجاجيه</a:t>
            </a:r>
            <a:r>
              <a:rPr lang="ar-IQ" sz="2800" dirty="0"/>
              <a:t> ذات الجمالون المتعادل</a:t>
            </a:r>
            <a:r>
              <a:rPr lang="en-US" sz="2800" dirty="0"/>
              <a:t/>
            </a:r>
            <a:br>
              <a:rPr lang="en-US" sz="2800" dirty="0"/>
            </a:br>
            <a:r>
              <a:rPr lang="ar-IQ" sz="2800" dirty="0"/>
              <a:t>ينحدر سقف هذ النوع من بيوت الزجاجية بالتساوي نحو اتجاهين .وتكون البيوت الزجاجية </a:t>
            </a:r>
            <a:r>
              <a:rPr lang="ar-IQ" sz="2800" dirty="0" smtClean="0"/>
              <a:t>بأبعاد </a:t>
            </a:r>
            <a:r>
              <a:rPr lang="ar-IQ" sz="2800" dirty="0"/>
              <a:t>مختلفة وذلك حسب الغرض من استعمالها يحتوي البيت الزجاجي في داخله على </a:t>
            </a:r>
            <a:r>
              <a:rPr lang="ar-IQ" sz="2800" dirty="0" smtClean="0"/>
              <a:t>ممرات </a:t>
            </a:r>
            <a:r>
              <a:rPr lang="ar-IQ" sz="2800" dirty="0"/>
              <a:t>لتسهيل عمليات الخدمة </a:t>
            </a:r>
            <a:endParaRPr lang="en-US" sz="2800" dirty="0"/>
          </a:p>
        </p:txBody>
      </p:sp>
    </p:spTree>
    <p:extLst>
      <p:ext uri="{BB962C8B-B14F-4D97-AF65-F5344CB8AC3E}">
        <p14:creationId xmlns:p14="http://schemas.microsoft.com/office/powerpoint/2010/main" val="370096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2016224"/>
          </a:xfrm>
        </p:spPr>
        <p:txBody>
          <a:bodyPr>
            <a:normAutofit fontScale="90000"/>
          </a:bodyPr>
          <a:lstStyle/>
          <a:p>
            <a:pPr algn="r" rtl="1"/>
            <a:r>
              <a:rPr lang="ar-IQ" sz="4000" dirty="0" smtClean="0"/>
              <a:t/>
            </a:r>
            <a:br>
              <a:rPr lang="ar-IQ" sz="4000" dirty="0" smtClean="0"/>
            </a:br>
            <a:r>
              <a:rPr lang="ar-IQ" sz="4000" dirty="0"/>
              <a:t/>
            </a:r>
            <a:br>
              <a:rPr lang="ar-IQ" sz="4000" dirty="0"/>
            </a:br>
            <a:r>
              <a:rPr lang="ar-IQ" sz="4000" dirty="0" smtClean="0"/>
              <a:t/>
            </a:r>
            <a:br>
              <a:rPr lang="ar-IQ" sz="4000" dirty="0" smtClean="0"/>
            </a:br>
            <a:r>
              <a:rPr lang="ar-IQ" sz="4000" dirty="0" smtClean="0">
                <a:solidFill>
                  <a:srgbClr val="FF0000"/>
                </a:solidFill>
              </a:rPr>
              <a:t>اشكال انحدار الجمالون :</a:t>
            </a:r>
            <a:r>
              <a:rPr lang="ar-IQ" sz="4000" dirty="0" smtClean="0"/>
              <a:t/>
            </a:r>
            <a:br>
              <a:rPr lang="ar-IQ" sz="4000" dirty="0" smtClean="0"/>
            </a:br>
            <a:r>
              <a:rPr lang="ar-IQ" sz="3100" dirty="0" smtClean="0"/>
              <a:t>الجمالون المتعادل , الجمالون غير المتعادل , الجمالون الملحق </a:t>
            </a:r>
            <a:r>
              <a:rPr lang="ar-IQ" sz="3600" dirty="0" smtClean="0"/>
              <a:t>بالمباني</a:t>
            </a:r>
            <a:r>
              <a:rPr lang="ar-IQ" sz="4000" dirty="0" smtClean="0"/>
              <a:t> </a:t>
            </a:r>
            <a:br>
              <a:rPr lang="ar-IQ" sz="4000" dirty="0" smtClean="0"/>
            </a:br>
            <a:r>
              <a:rPr lang="ar-IQ" sz="4000" dirty="0" smtClean="0"/>
              <a:t/>
            </a:r>
            <a:br>
              <a:rPr lang="ar-IQ" sz="4000" dirty="0" smtClean="0"/>
            </a:br>
            <a:r>
              <a:rPr lang="ar-IQ" sz="4000" dirty="0" smtClean="0"/>
              <a:t> </a:t>
            </a:r>
            <a:r>
              <a:rPr lang="ar-IQ" dirty="0" smtClean="0"/>
              <a:t/>
            </a:r>
            <a:br>
              <a:rPr lang="ar-IQ" dirty="0" smtClean="0"/>
            </a:br>
            <a:r>
              <a:rPr lang="ar-IQ" dirty="0" smtClean="0"/>
              <a:t/>
            </a:r>
            <a:br>
              <a:rPr lang="ar-IQ" dirty="0" smtClean="0"/>
            </a:b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46635"/>
            <a:ext cx="8229600" cy="4950717"/>
          </a:xfrm>
        </p:spPr>
      </p:pic>
    </p:spTree>
    <p:extLst>
      <p:ext uri="{BB962C8B-B14F-4D97-AF65-F5344CB8AC3E}">
        <p14:creationId xmlns:p14="http://schemas.microsoft.com/office/powerpoint/2010/main" val="145662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466730"/>
          </a:xfrm>
        </p:spPr>
        <p:txBody>
          <a:bodyPr>
            <a:normAutofit fontScale="90000"/>
          </a:bodyPr>
          <a:lstStyle/>
          <a:p>
            <a:pPr algn="r" rtl="1"/>
            <a:r>
              <a:rPr lang="ar-IQ" sz="3100" dirty="0" smtClean="0"/>
              <a:t/>
            </a:r>
            <a:br>
              <a:rPr lang="ar-IQ" sz="3100" dirty="0" smtClean="0"/>
            </a:br>
            <a:r>
              <a:rPr lang="ar-IQ" sz="3600" dirty="0">
                <a:solidFill>
                  <a:srgbClr val="0070C0"/>
                </a:solidFill>
              </a:rPr>
              <a:t>3</a:t>
            </a:r>
            <a:r>
              <a:rPr lang="ar-IQ" sz="3600" dirty="0" smtClean="0">
                <a:solidFill>
                  <a:srgbClr val="0070C0"/>
                </a:solidFill>
              </a:rPr>
              <a:t> </a:t>
            </a:r>
            <a:r>
              <a:rPr lang="ar-IQ" sz="3600" dirty="0">
                <a:solidFill>
                  <a:srgbClr val="0070C0"/>
                </a:solidFill>
              </a:rPr>
              <a:t>– البيوت البلاستيكية :</a:t>
            </a:r>
            <a:r>
              <a:rPr lang="en-US" sz="3100" dirty="0"/>
              <a:t/>
            </a:r>
            <a:br>
              <a:rPr lang="en-US" sz="3100" dirty="0"/>
            </a:br>
            <a:r>
              <a:rPr lang="ar-IQ" sz="3100" dirty="0"/>
              <a:t>يستخدم بعض انواع البلاستك في تغطية البيوت البلاستيكية ( البولي اثلين أو البولي </a:t>
            </a:r>
            <a:r>
              <a:rPr lang="ar-IQ" sz="3100" dirty="0" err="1"/>
              <a:t>فنييل</a:t>
            </a:r>
            <a:r>
              <a:rPr lang="ar-IQ" sz="3100" dirty="0"/>
              <a:t> ) تمتاز هذه المواد برخص ثمنها ولكنها سريعة التلف في وقت قصير حيث تعمل الأشعة فوق البنفسجية على سرعة تحللها كما تقوم الرياح بتمزيقها بفترة قصيرة . وتكون البيوت البلاستيكية أقل كلفة في بداية انشائها مقارنة </a:t>
            </a:r>
            <a:r>
              <a:rPr lang="ar-IQ" sz="3100" dirty="0" err="1"/>
              <a:t>بالبيزت</a:t>
            </a:r>
            <a:r>
              <a:rPr lang="ar-IQ" sz="3100" dirty="0"/>
              <a:t> الزجاجية </a:t>
            </a:r>
            <a:r>
              <a:rPr lang="ar-IQ" sz="3100" dirty="0" err="1"/>
              <a:t>ولكنهل</a:t>
            </a:r>
            <a:r>
              <a:rPr lang="ar-IQ" sz="3100" dirty="0"/>
              <a:t> تكون أكثر كلفة من البيوت الزجاجية على المدى البعيد بسبب استبدالها سنويا" أو بين سنة وأخرى . </a:t>
            </a:r>
            <a:r>
              <a:rPr lang="en-US" sz="3100" dirty="0"/>
              <a:t/>
            </a:r>
            <a:br>
              <a:rPr lang="en-US" sz="3100" dirty="0"/>
            </a:br>
            <a:r>
              <a:rPr lang="ar-IQ" sz="4000" dirty="0">
                <a:solidFill>
                  <a:srgbClr val="0070C0"/>
                </a:solidFill>
              </a:rPr>
              <a:t>4 -  الظلل الخشبية :</a:t>
            </a:r>
            <a:r>
              <a:rPr lang="en-US" sz="3100" dirty="0"/>
              <a:t/>
            </a:r>
            <a:br>
              <a:rPr lang="en-US" sz="3100" dirty="0"/>
            </a:br>
            <a:r>
              <a:rPr lang="ar-IQ" sz="3100" dirty="0"/>
              <a:t>تقام هياكلها من الخشب وتغطى السقف والجدران بالواح من الخشب عرضها 5 سم وتكون متباعدة عن بعضها بمسافة 5 سم وذلك لكي تحجب 50 % من ضوء الشمس وتوفر 50 % ظل وتستخدم الظلة في زراعة البذور وعقل كثير من النباتات التي تستخدم كأصول للتطعيم عليها وكذلك تربى فيها </a:t>
            </a:r>
            <a:r>
              <a:rPr lang="ar-IQ" sz="3100" dirty="0" err="1"/>
              <a:t>البادرات</a:t>
            </a:r>
            <a:r>
              <a:rPr lang="ar-IQ" sz="3100" dirty="0"/>
              <a:t> والشتلات الصغيرة وكذلك تستعمل في تربية الكثير من نباتات الزينة التي </a:t>
            </a:r>
            <a:r>
              <a:rPr lang="ar-IQ" sz="3100" dirty="0" err="1"/>
              <a:t>تتاثر</a:t>
            </a:r>
            <a:r>
              <a:rPr lang="ar-IQ" sz="3100" dirty="0"/>
              <a:t> بأشعة الشمس . </a:t>
            </a:r>
            <a:r>
              <a:rPr lang="en-US" dirty="0"/>
              <a:t/>
            </a:r>
            <a:br>
              <a:rPr lang="en-US" dirty="0"/>
            </a:br>
            <a:endParaRPr lang="en-US" dirty="0"/>
          </a:p>
        </p:txBody>
      </p:sp>
    </p:spTree>
    <p:extLst>
      <p:ext uri="{BB962C8B-B14F-4D97-AF65-F5344CB8AC3E}">
        <p14:creationId xmlns:p14="http://schemas.microsoft.com/office/powerpoint/2010/main" val="1544011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712968" cy="6466730"/>
          </a:xfrm>
        </p:spPr>
        <p:txBody>
          <a:bodyPr>
            <a:normAutofit fontScale="90000"/>
          </a:bodyPr>
          <a:lstStyle/>
          <a:p>
            <a:pPr algn="r" rtl="1"/>
            <a:r>
              <a:rPr lang="ar-IQ" sz="4000" dirty="0" smtClean="0">
                <a:solidFill>
                  <a:srgbClr val="0070C0"/>
                </a:solidFill>
              </a:rPr>
              <a:t/>
            </a:r>
            <a:br>
              <a:rPr lang="ar-IQ" sz="4000" dirty="0" smtClean="0">
                <a:solidFill>
                  <a:srgbClr val="0070C0"/>
                </a:solidFill>
              </a:rPr>
            </a:br>
            <a:r>
              <a:rPr lang="ar-IQ" sz="4000" dirty="0" smtClean="0">
                <a:solidFill>
                  <a:srgbClr val="0070C0"/>
                </a:solidFill>
              </a:rPr>
              <a:t>5 </a:t>
            </a:r>
            <a:r>
              <a:rPr lang="ar-IQ" sz="4000" dirty="0">
                <a:solidFill>
                  <a:srgbClr val="0070C0"/>
                </a:solidFill>
              </a:rPr>
              <a:t>– مراقد البذور :</a:t>
            </a:r>
            <a:r>
              <a:rPr lang="en-US" sz="3600" dirty="0">
                <a:solidFill>
                  <a:srgbClr val="0070C0"/>
                </a:solidFill>
              </a:rPr>
              <a:t/>
            </a:r>
            <a:br>
              <a:rPr lang="en-US" sz="3600" dirty="0">
                <a:solidFill>
                  <a:srgbClr val="0070C0"/>
                </a:solidFill>
              </a:rPr>
            </a:br>
            <a:r>
              <a:rPr lang="ar-IQ" sz="3600" dirty="0">
                <a:solidFill>
                  <a:srgbClr val="FF0000"/>
                </a:solidFill>
              </a:rPr>
              <a:t>تقسم مراقد البذور الى : </a:t>
            </a:r>
            <a:r>
              <a:rPr lang="en-US" sz="3100" dirty="0"/>
              <a:t/>
            </a:r>
            <a:br>
              <a:rPr lang="en-US" sz="3100" dirty="0"/>
            </a:br>
            <a:r>
              <a:rPr lang="ar-IQ" sz="3100" dirty="0"/>
              <a:t>ا – المراقد الباردة :</a:t>
            </a:r>
            <a:r>
              <a:rPr lang="en-US" sz="3100" dirty="0"/>
              <a:t/>
            </a:r>
            <a:br>
              <a:rPr lang="en-US" sz="3100" dirty="0"/>
            </a:br>
            <a:r>
              <a:rPr lang="ar-IQ" sz="3100" dirty="0"/>
              <a:t>لا </a:t>
            </a:r>
            <a:r>
              <a:rPr lang="ar-IQ" sz="3100" dirty="0" smtClean="0"/>
              <a:t>تدفأ </a:t>
            </a:r>
            <a:r>
              <a:rPr lang="ar-IQ" sz="3100" dirty="0"/>
              <a:t>هذه المراقد صناعيا" </a:t>
            </a:r>
            <a:r>
              <a:rPr lang="ar-IQ" sz="3100" dirty="0" smtClean="0"/>
              <a:t>, تستعمل </a:t>
            </a:r>
            <a:r>
              <a:rPr lang="ar-IQ" sz="3100" dirty="0"/>
              <a:t>لحماية النباتات من الصقيع والأمطار الغزيرة والرياح الشديدة وتستعمل في المناطق ذات الشتاء </a:t>
            </a:r>
            <a:r>
              <a:rPr lang="ar-IQ" sz="3100" dirty="0" err="1"/>
              <a:t>الدافيء</a:t>
            </a:r>
            <a:r>
              <a:rPr lang="ar-IQ" sz="3100" dirty="0"/>
              <a:t> وتكون أما من مراقد مؤقتة تعمل من الخشب أو من مراقد </a:t>
            </a:r>
            <a:r>
              <a:rPr lang="ar-IQ" sz="3100" dirty="0" err="1"/>
              <a:t>دائمية</a:t>
            </a:r>
            <a:r>
              <a:rPr lang="ar-IQ" sz="3100" dirty="0"/>
              <a:t> تعمل من الاسمنت وتزرع فيها البذور والعقل في وقت مبكر من الربيع ويعمل </a:t>
            </a:r>
            <a:r>
              <a:rPr lang="ar-IQ" sz="3100" dirty="0" err="1" smtClean="0"/>
              <a:t>لهاغطاء</a:t>
            </a:r>
            <a:r>
              <a:rPr lang="ar-IQ" sz="3100" dirty="0" smtClean="0"/>
              <a:t> </a:t>
            </a:r>
            <a:r>
              <a:rPr lang="ar-IQ" sz="3100" dirty="0"/>
              <a:t>من الزجاج ويرفع بمفاصل ( </a:t>
            </a:r>
            <a:r>
              <a:rPr lang="ar-IQ" sz="3100" dirty="0" err="1"/>
              <a:t>نرمادة</a:t>
            </a:r>
            <a:r>
              <a:rPr lang="ar-IQ" sz="3100" dirty="0"/>
              <a:t> ) ويفتح في النهار جزئيا" ويغلق في الليل . </a:t>
            </a:r>
            <a:r>
              <a:rPr lang="en-US" sz="3100" dirty="0"/>
              <a:t/>
            </a:r>
            <a:br>
              <a:rPr lang="en-US" sz="3100" dirty="0"/>
            </a:br>
            <a:r>
              <a:rPr lang="ar-IQ" sz="3100" dirty="0"/>
              <a:t>ب – المراقد الدافئة :</a:t>
            </a:r>
            <a:r>
              <a:rPr lang="en-US" sz="3100" dirty="0"/>
              <a:t/>
            </a:r>
            <a:br>
              <a:rPr lang="en-US" sz="3100" dirty="0"/>
            </a:br>
            <a:r>
              <a:rPr lang="ar-IQ" sz="3100" dirty="0"/>
              <a:t>تعتمد التدفئة فيها على الماء الساخن أو بخار الماء </a:t>
            </a:r>
            <a:r>
              <a:rPr lang="ar-IQ" sz="3100" dirty="0" err="1"/>
              <a:t>أوالسخانات</a:t>
            </a:r>
            <a:r>
              <a:rPr lang="ar-IQ" sz="3100" dirty="0"/>
              <a:t> الكهربائية أو السماد الحيواني غير المتحلل ( هذا السماد عند تحلله بواسطة الأحياء المجهرية الموجودة في التربة تتولد منه حرارة تعمل على تسخين المرقد ) تغطى هذه المراقد بواسطة غطاء من الزجاج يفتح ويغلق عند الحاجة .</a:t>
            </a:r>
            <a:r>
              <a:rPr lang="ar-IQ" dirty="0"/>
              <a:t> </a:t>
            </a:r>
            <a:r>
              <a:rPr lang="en-US" dirty="0"/>
              <a:t/>
            </a:r>
            <a:br>
              <a:rPr lang="en-US" dirty="0"/>
            </a:br>
            <a:endParaRPr lang="en-US" dirty="0"/>
          </a:p>
        </p:txBody>
      </p:sp>
    </p:spTree>
    <p:extLst>
      <p:ext uri="{BB962C8B-B14F-4D97-AF65-F5344CB8AC3E}">
        <p14:creationId xmlns:p14="http://schemas.microsoft.com/office/powerpoint/2010/main" val="370884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602"/>
          </a:xfrm>
        </p:spPr>
        <p:txBody>
          <a:bodyPr>
            <a:normAutofit/>
          </a:bodyPr>
          <a:lstStyle/>
          <a:p>
            <a:pPr rtl="1"/>
            <a:r>
              <a:rPr lang="ar-IQ" sz="4800" dirty="0" smtClean="0">
                <a:solidFill>
                  <a:srgbClr val="0070C0"/>
                </a:solidFill>
              </a:rPr>
              <a:t>شكرا</a:t>
            </a:r>
            <a:r>
              <a:rPr lang="en-US" sz="4800" dirty="0" smtClean="0">
                <a:solidFill>
                  <a:srgbClr val="0070C0"/>
                </a:solidFill>
              </a:rPr>
              <a:t>”</a:t>
            </a:r>
            <a:r>
              <a:rPr lang="ar-IQ" sz="4800" dirty="0" smtClean="0">
                <a:solidFill>
                  <a:srgbClr val="0070C0"/>
                </a:solidFill>
              </a:rPr>
              <a:t> لحسن اصغائكم </a:t>
            </a:r>
            <a:endParaRPr lang="en-US" sz="4800" dirty="0">
              <a:solidFill>
                <a:srgbClr val="0070C0"/>
              </a:solidFill>
            </a:endParaRPr>
          </a:p>
        </p:txBody>
      </p:sp>
    </p:spTree>
    <p:extLst>
      <p:ext uri="{BB962C8B-B14F-4D97-AF65-F5344CB8AC3E}">
        <p14:creationId xmlns:p14="http://schemas.microsoft.com/office/powerpoint/2010/main" val="10964129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24</Words>
  <Application>Microsoft Office PowerPoint</Application>
  <PresentationFormat>عرض على الشاشة (3:4)‏</PresentationFormat>
  <Paragraphs>10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الدرس العملي الثاني د. عبدالكاظم ناصر صالح </vt:lpstr>
      <vt:lpstr>منشآت المشتل 1 – الأبنية وتشمل : ا – غرف الأدارة . ب – غرف العاملين في المشتل . ت-  قاعات التعبئة و البيع و التصدير.  ث-  غرف لوضع لاجهزة الصغيرة والأسمدة ومواد المكافحة (مخزن) ج- منشئات لايواء السيارات والساحبات (الكراجات). ح- غرف التبريد . </vt:lpstr>
      <vt:lpstr>2- البيوت الزجاجية  تستعمل البيوت الزجاجية لاغراض عديدة منها: ا -  زراعة البذور في مواعيد تختلف عن مواعيد زراعتها الطبيعية وذلك بتهيئة عوامل لانبات الضرورية لها  ب -  زراعه البذور أو العقل التي تحتاج في انباتها او تكوين الجذور عليها الى ظروف مناخيه كالحرارة .  ت -  زراعة  البادرات حتى تنمو نموا" جيدا" في مراحلها الأولى ثم تنقل الى اماكن زراعتها . ث  -  استخدامها في الأبحاث التي لها علاقة بدرجات الحرارة والفترة الضوئية .  ج -  تربية النباتات الأستوائية والتي لا تلائمها الظروف المناخية في العراء كانخفاض درجات الحرارة  شتاءا" . ح  -  زراعة الدايات المبكرة لبعض محاصيل الخضر الصيفية كالطماطا والباذنجان والفلفل . </vt:lpstr>
      <vt:lpstr>توجد أنواع مختلفة من البيوت الزجاجية وأهمها :  1 – البيوت الزجاجية الملحقة بالمباني  ينبني هذا النوع من بيوت الزجاجيه بجانب المباني وينحدر سقفه باتجاه واحد الى الجهة الجنوبية حتى يسمح بدخول ضوء الشمس الى داخل البيت خاصة في فصل الشتاء وبداية فصل الربيع . 2. البيوت الزجاجيه القنطرية (ذات الجمالون غير المتعادل ) ينحدر ثلاثة ارباع السقف في هذ النوع من البيوت الزجاجية باتجاه واحد هو الجهة الجنوبية ونحدر الربع . الاخر الى الجهة الشمالية فائدة لانحدار الطويل نحو الجهة الجنوبية هوللاستفادة من ضوء الشمس بينما يستفاد من لانحدار الشمالي في تهويه الزجاجي . 3- البيوت الزجاجيه ذات الجمالون المتعادل ينحدر سقف هذ النوع من بيوت الزجاجية بالتساوي نحو اتجاهين .وتكون البيوت الزجاجية بأبعاد مختلفة وذلك حسب الغرض من استعمالها يحتوي البيت الزجاجي في داخله على ممرات لتسهيل عمليات الخدمة </vt:lpstr>
      <vt:lpstr>   اشكال انحدار الجمالون : الجمالون المتعادل , الجمالون غير المتعادل , الجمالون الملحق بالمباني      </vt:lpstr>
      <vt:lpstr> 3 – البيوت البلاستيكية : يستخدم بعض انواع البلاستك في تغطية البيوت البلاستيكية ( البولي اثلين أو البولي فنييل ) تمتاز هذه المواد برخص ثمنها ولكنها سريعة التلف في وقت قصير حيث تعمل الأشعة فوق البنفسجية على سرعة تحللها كما تقوم الرياح بتمزيقها بفترة قصيرة . وتكون البيوت البلاستيكية أقل كلفة في بداية انشائها مقارنة بالبيزت الزجاجية ولكنهل تكون أكثر كلفة من البيوت الزجاجية على المدى البعيد بسبب استبدالها سنويا" أو بين سنة وأخرى .  4 -  الظلل الخشبية : تقام هياكلها من الخشب وتغطى السقف والجدران بالواح من الخشب عرضها 5 سم وتكون متباعدة عن بعضها بمسافة 5 سم وذلك لكي تحجب 50 % من ضوء الشمس وتوفر 50 % ظل وتستخدم الظلة في زراعة البذور وعقل كثير من النباتات التي تستخدم كأصول للتطعيم عليها وكذلك تربى فيها البادرات والشتلات الصغيرة وكذلك تستعمل في تربية الكثير من نباتات الزينة التي تتاثر بأشعة الشمس .  </vt:lpstr>
      <vt:lpstr> 5 – مراقد البذور : تقسم مراقد البذور الى :  ا – المراقد الباردة : لا تدفأ هذه المراقد صناعيا" , تستعمل لحماية النباتات من الصقيع والأمطار الغزيرة والرياح الشديدة وتستعمل في المناطق ذات الشتاء الدافيء وتكون أما من مراقد مؤقتة تعمل من الخشب أو من مراقد دائمية تعمل من الاسمنت وتزرع فيها البذور والعقل في وقت مبكر من الربيع ويعمل لهاغطاء من الزجاج ويرفع بمفاصل ( نرمادة ) ويفتح في النهار جزئيا" ويغلق في الليل .  ب – المراقد الدافئة : تعتمد التدفئة فيها على الماء الساخن أو بخار الماء أوالسخانات الكهربائية أو السماد الحيواني غير المتحلل ( هذا السماد عند تحلله بواسطة الأحياء المجهرية الموجودة في التربة تتولد منه حرارة تعمل على تسخين المرقد ) تغطى هذه المراقد بواسطة غطاء من الزجاج يفتح ويغلق عند الحاجة .  </vt:lpstr>
      <vt:lpstr>شكرا” لحسن اصغائكم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العملي الثاني</dc:title>
  <dc:creator>DR.Ahmed Saker 2o1O</dc:creator>
  <cp:lastModifiedBy>DR.Ahmed Saker 2o1O</cp:lastModifiedBy>
  <cp:revision>8</cp:revision>
  <dcterms:created xsi:type="dcterms:W3CDTF">2021-05-17T07:38:42Z</dcterms:created>
  <dcterms:modified xsi:type="dcterms:W3CDTF">2022-05-06T15:04:27Z</dcterms:modified>
</cp:coreProperties>
</file>